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269" r:id="rId2"/>
    <p:sldId id="317" r:id="rId3"/>
    <p:sldId id="322" r:id="rId4"/>
    <p:sldId id="321" r:id="rId5"/>
    <p:sldId id="323" r:id="rId6"/>
  </p:sldIdLst>
  <p:sldSz cx="12192000" cy="6858000"/>
  <p:notesSz cx="6858000" cy="9144000"/>
  <p:custDataLst>
    <p:tags r:id="rId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0">
          <p15:clr>
            <a:srgbClr val="A4A3A4"/>
          </p15:clr>
        </p15:guide>
        <p15:guide id="2" pos="384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3C3C"/>
    <a:srgbClr val="8C8C8C"/>
    <a:srgbClr val="ED1C24"/>
    <a:srgbClr val="B4B4B4"/>
    <a:srgbClr val="646464"/>
    <a:srgbClr val="C8C8C8"/>
    <a:srgbClr val="88F1E5"/>
    <a:srgbClr val="88D8E5"/>
    <a:srgbClr val="88E4E5"/>
    <a:srgbClr val="21BC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0" d="100"/>
          <a:sy n="60" d="100"/>
        </p:scale>
        <p:origin x="432" y="56"/>
      </p:cViewPr>
      <p:guideLst>
        <p:guide orient="horz" pos="2210"/>
        <p:guide pos="38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024378-00D7-45FF-AB87-4712D912B902}" type="datetimeFigureOut">
              <a:rPr lang="zh-CN" altLang="en-US" smtClean="0"/>
              <a:t>2025/6/18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8BC4DB-98FB-4A90-8BBF-47B6EA001767}"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jpe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11.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l="-1000" t="-4000" b="-4000"/>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5720764" y="2699657"/>
            <a:ext cx="6415314" cy="1147536"/>
          </a:xfrm>
          <a:solidFill>
            <a:schemeClr val="bg1"/>
          </a:solidFill>
          <a:effectLst>
            <a:outerShdw blurRad="50800" dist="63500" dir="5400000" algn="t" rotWithShape="0">
              <a:prstClr val="black"/>
            </a:outerShdw>
          </a:effectLst>
          <a:scene3d>
            <a:camera prst="orthographicFront"/>
            <a:lightRig rig="threePt" dir="t"/>
          </a:scene3d>
          <a:sp3d>
            <a:bevelT/>
          </a:sp3d>
        </p:spPr>
        <p:txBody>
          <a:bodyPr anchor="ctr">
            <a:noAutofit/>
          </a:bodyPr>
          <a:lstStyle>
            <a:lvl1pPr algn="l">
              <a:defRPr sz="5400"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3" name="副标题 2"/>
          <p:cNvSpPr>
            <a:spLocks noGrp="1"/>
          </p:cNvSpPr>
          <p:nvPr>
            <p:ph type="subTitle" idx="1"/>
          </p:nvPr>
        </p:nvSpPr>
        <p:spPr>
          <a:xfrm>
            <a:off x="6359392" y="4056743"/>
            <a:ext cx="5776685" cy="508000"/>
          </a:xfrm>
          <a:solidFill>
            <a:schemeClr val="bg1"/>
          </a:solidFill>
          <a:effectLst>
            <a:outerShdw blurRad="50800" dist="63500" dir="5400000" algn="t" rotWithShape="0">
              <a:prstClr val="black"/>
            </a:outerShdw>
          </a:effectLst>
          <a:scene3d>
            <a:camera prst="orthographicFront"/>
            <a:lightRig rig="threePt" dir="t"/>
          </a:scene3d>
          <a:sp3d>
            <a:bevelT/>
          </a:sp3d>
        </p:spPr>
        <p:txBody>
          <a:bodyPr anchor="ctr">
            <a:normAutofit/>
          </a:bodyPr>
          <a:lstStyle>
            <a:lvl1pPr marL="0" indent="0" algn="l">
              <a:buNone/>
              <a:defRPr sz="2800">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仅标题">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4"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结束页">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3" name="文本占位符 2"/>
          <p:cNvSpPr>
            <a:spLocks noGrp="1"/>
          </p:cNvSpPr>
          <p:nvPr>
            <p:ph type="body" sz="quarter" idx="10" hasCustomPrompt="1"/>
          </p:nvPr>
        </p:nvSpPr>
        <p:spPr>
          <a:xfrm>
            <a:off x="3474867" y="2872569"/>
            <a:ext cx="5260975" cy="1311128"/>
          </a:xfrm>
        </p:spPr>
        <p:txBody>
          <a:bodyPr anchor="ctr">
            <a:spAutoFit/>
          </a:bodyPr>
          <a:lstStyle>
            <a:lvl1pPr marL="0" indent="0" algn="ctr">
              <a:buNone/>
              <a:defRPr sz="8800" b="1">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en-US" altLang="zh-CN" dirty="0"/>
              <a:t>THANKS</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5" name="内容占位符 2"/>
          <p:cNvSpPr>
            <a:spLocks noGrp="1"/>
          </p:cNvSpPr>
          <p:nvPr>
            <p:ph idx="10"/>
          </p:nvPr>
        </p:nvSpPr>
        <p:spPr>
          <a:xfrm>
            <a:off x="1785032" y="1582057"/>
            <a:ext cx="8632143" cy="481874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1785032" y="1287277"/>
            <a:ext cx="8607198" cy="424732"/>
          </a:xfrm>
        </p:spPr>
        <p:txBody>
          <a:bodyPr wrap="square">
            <a:spAutoFit/>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5"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8" name="内容占位符 2"/>
          <p:cNvSpPr>
            <a:spLocks noGrp="1"/>
          </p:cNvSpPr>
          <p:nvPr>
            <p:ph idx="10"/>
          </p:nvPr>
        </p:nvSpPr>
        <p:spPr>
          <a:xfrm>
            <a:off x="1785032" y="1407886"/>
            <a:ext cx="4151087" cy="4992915"/>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10" name="内容占位符 2"/>
          <p:cNvSpPr>
            <a:spLocks noGrp="1"/>
          </p:cNvSpPr>
          <p:nvPr>
            <p:ph idx="11"/>
          </p:nvPr>
        </p:nvSpPr>
        <p:spPr>
          <a:xfrm>
            <a:off x="6241143" y="1407886"/>
            <a:ext cx="4151087" cy="4992915"/>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1792858" y="1267384"/>
            <a:ext cx="4190400" cy="427634"/>
          </a:xfrm>
        </p:spPr>
        <p:txBody>
          <a:bodyPr anchor="b"/>
          <a:lstStyle>
            <a:lvl1pPr marL="0" indent="0">
              <a:buNone/>
              <a:defRPr sz="24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5" name="文本占位符 4"/>
          <p:cNvSpPr>
            <a:spLocks noGrp="1"/>
          </p:cNvSpPr>
          <p:nvPr>
            <p:ph type="body" sz="quarter" idx="3"/>
          </p:nvPr>
        </p:nvSpPr>
        <p:spPr>
          <a:xfrm>
            <a:off x="6201830" y="1267384"/>
            <a:ext cx="4190400" cy="427634"/>
          </a:xfrm>
        </p:spPr>
        <p:txBody>
          <a:bodyPr anchor="b"/>
          <a:lstStyle>
            <a:lvl1pPr marL="0" indent="0">
              <a:buNone/>
              <a:defRPr sz="24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8"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9" name="内容占位符 2"/>
          <p:cNvSpPr>
            <a:spLocks noGrp="1"/>
          </p:cNvSpPr>
          <p:nvPr>
            <p:ph idx="10"/>
          </p:nvPr>
        </p:nvSpPr>
        <p:spPr>
          <a:xfrm>
            <a:off x="1785032" y="1792507"/>
            <a:ext cx="4198226" cy="460829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10" name="内容占位符 2"/>
          <p:cNvSpPr>
            <a:spLocks noGrp="1"/>
          </p:cNvSpPr>
          <p:nvPr>
            <p:ph idx="11"/>
          </p:nvPr>
        </p:nvSpPr>
        <p:spPr>
          <a:xfrm>
            <a:off x="6201831" y="1792507"/>
            <a:ext cx="4190399" cy="460829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三栏内容">
    <p:bg>
      <p:bgPr>
        <a:blipFill dpi="0" rotWithShape="1">
          <a:blip r:embed="rId2">
            <a:lum/>
          </a:blip>
          <a:srcRect/>
          <a:stretch>
            <a:fillRect l="-1000" t="-5000" b="-5000"/>
          </a:stretch>
        </a:blipFill>
        <a:effectLst/>
      </p:bgPr>
    </p:bg>
    <p:spTree>
      <p:nvGrpSpPr>
        <p:cNvPr id="1" name=""/>
        <p:cNvGrpSpPr/>
        <p:nvPr/>
      </p:nvGrpSpPr>
      <p:grpSpPr>
        <a:xfrm>
          <a:off x="0" y="0"/>
          <a:ext cx="0" cy="0"/>
          <a:chOff x="0" y="0"/>
          <a:chExt cx="0" cy="0"/>
        </a:xfrm>
      </p:grpSpPr>
      <p:sp>
        <p:nvSpPr>
          <p:cNvPr id="8" name="文本占位符 2"/>
          <p:cNvSpPr>
            <a:spLocks noGrp="1"/>
          </p:cNvSpPr>
          <p:nvPr>
            <p:ph type="body" idx="1" hasCustomPrompt="1"/>
          </p:nvPr>
        </p:nvSpPr>
        <p:spPr>
          <a:xfrm>
            <a:off x="1791269" y="1307618"/>
            <a:ext cx="2799871"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p>
        </p:txBody>
      </p:sp>
      <p:sp>
        <p:nvSpPr>
          <p:cNvPr id="9" name="文本占位符 4"/>
          <p:cNvSpPr>
            <a:spLocks noGrp="1"/>
          </p:cNvSpPr>
          <p:nvPr>
            <p:ph type="body" sz="quarter" idx="3" hasCustomPrompt="1"/>
          </p:nvPr>
        </p:nvSpPr>
        <p:spPr>
          <a:xfrm>
            <a:off x="4693110" y="1307618"/>
            <a:ext cx="2798575"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p>
        </p:txBody>
      </p:sp>
      <p:sp>
        <p:nvSpPr>
          <p:cNvPr id="10" name="文本占位符 4"/>
          <p:cNvSpPr>
            <a:spLocks noGrp="1"/>
          </p:cNvSpPr>
          <p:nvPr>
            <p:ph type="body" sz="quarter" idx="10" hasCustomPrompt="1"/>
          </p:nvPr>
        </p:nvSpPr>
        <p:spPr>
          <a:xfrm>
            <a:off x="7593655" y="1307618"/>
            <a:ext cx="2798575"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p>
        </p:txBody>
      </p:sp>
      <p:sp>
        <p:nvSpPr>
          <p:cNvPr id="14"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15" name="内容占位符 2"/>
          <p:cNvSpPr>
            <a:spLocks noGrp="1"/>
          </p:cNvSpPr>
          <p:nvPr>
            <p:ph idx="11"/>
          </p:nvPr>
        </p:nvSpPr>
        <p:spPr>
          <a:xfrm>
            <a:off x="1785032" y="1792507"/>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16" name="内容占位符 2"/>
          <p:cNvSpPr>
            <a:spLocks noGrp="1"/>
          </p:cNvSpPr>
          <p:nvPr>
            <p:ph idx="12"/>
          </p:nvPr>
        </p:nvSpPr>
        <p:spPr>
          <a:xfrm>
            <a:off x="4685577" y="1792507"/>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18" name="内容占位符 2"/>
          <p:cNvSpPr>
            <a:spLocks noGrp="1"/>
          </p:cNvSpPr>
          <p:nvPr>
            <p:ph idx="13"/>
          </p:nvPr>
        </p:nvSpPr>
        <p:spPr>
          <a:xfrm>
            <a:off x="7586122" y="1792506"/>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一张图片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6" name="内容占位符 2"/>
          <p:cNvSpPr>
            <a:spLocks noGrp="1"/>
          </p:cNvSpPr>
          <p:nvPr>
            <p:ph idx="17"/>
          </p:nvPr>
        </p:nvSpPr>
        <p:spPr>
          <a:xfrm>
            <a:off x="6096001" y="2046512"/>
            <a:ext cx="4978400" cy="3236687"/>
          </a:xfrm>
          <a:solidFill>
            <a:srgbClr val="3C3C3C"/>
          </a:solidFill>
          <a:ln w="63500">
            <a:noFill/>
            <a:miter lim="800000"/>
          </a:ln>
          <a:effectLst>
            <a:outerShdw blurRad="50800" dist="38100" dir="5400000" algn="t"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8" name="图片占位符 7"/>
          <p:cNvSpPr>
            <a:spLocks noGrp="1"/>
          </p:cNvSpPr>
          <p:nvPr>
            <p:ph type="pic" sz="quarter" idx="10" hasCustomPrompt="1"/>
          </p:nvPr>
        </p:nvSpPr>
        <p:spPr>
          <a:xfrm>
            <a:off x="1129553" y="2046512"/>
            <a:ext cx="4966447" cy="3236687"/>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p>
        </p:txBody>
      </p:sp>
      <p:sp>
        <p:nvSpPr>
          <p:cNvPr id="7" name="标题 1"/>
          <p:cNvSpPr>
            <a:spLocks noGrp="1"/>
          </p:cNvSpPr>
          <p:nvPr>
            <p:ph type="title"/>
          </p:nvPr>
        </p:nvSpPr>
        <p:spPr>
          <a:xfrm>
            <a:off x="1129553" y="377895"/>
            <a:ext cx="9944847"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两张图片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11" name="图片占位符 7"/>
          <p:cNvSpPr>
            <a:spLocks noGrp="1"/>
          </p:cNvSpPr>
          <p:nvPr>
            <p:ph type="pic" sz="quarter" idx="15" hasCustomPrompt="1"/>
          </p:nvPr>
        </p:nvSpPr>
        <p:spPr>
          <a:xfrm>
            <a:off x="1404602" y="1291771"/>
            <a:ext cx="4552947" cy="31680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p>
        </p:txBody>
      </p:sp>
      <p:sp>
        <p:nvSpPr>
          <p:cNvPr id="13" name="图片占位符 7"/>
          <p:cNvSpPr>
            <a:spLocks noGrp="1"/>
          </p:cNvSpPr>
          <p:nvPr>
            <p:ph type="pic" sz="quarter" idx="16" hasCustomPrompt="1"/>
          </p:nvPr>
        </p:nvSpPr>
        <p:spPr>
          <a:xfrm>
            <a:off x="6229353" y="1291771"/>
            <a:ext cx="4552947" cy="31680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p>
        </p:txBody>
      </p:sp>
      <p:sp>
        <p:nvSpPr>
          <p:cNvPr id="17" name="内容占位符 2"/>
          <p:cNvSpPr>
            <a:spLocks noGrp="1"/>
          </p:cNvSpPr>
          <p:nvPr>
            <p:ph idx="17"/>
          </p:nvPr>
        </p:nvSpPr>
        <p:spPr>
          <a:xfrm>
            <a:off x="1404602" y="4459802"/>
            <a:ext cx="4552947"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22" name="内容占位符 2"/>
          <p:cNvSpPr>
            <a:spLocks noGrp="1"/>
          </p:cNvSpPr>
          <p:nvPr>
            <p:ph idx="18"/>
          </p:nvPr>
        </p:nvSpPr>
        <p:spPr>
          <a:xfrm>
            <a:off x="6229353" y="4459802"/>
            <a:ext cx="4552947"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7" name="标题 1"/>
          <p:cNvSpPr>
            <a:spLocks noGrp="1"/>
          </p:cNvSpPr>
          <p:nvPr>
            <p:ph type="title"/>
          </p:nvPr>
        </p:nvSpPr>
        <p:spPr>
          <a:xfrm>
            <a:off x="1404602" y="377895"/>
            <a:ext cx="93776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三张图片和内容">
    <p:bg>
      <p:bgPr>
        <a:blipFill dpi="0" rotWithShape="1">
          <a:blip r:embed="rId2">
            <a:lum/>
          </a:blip>
          <a:srcRect/>
          <a:stretch>
            <a:fillRect l="-1000" t="-5000" b="-5000"/>
          </a:stretch>
        </a:blipFill>
        <a:effectLst/>
      </p:bgPr>
    </p:bg>
    <p:spTree>
      <p:nvGrpSpPr>
        <p:cNvPr id="1" name=""/>
        <p:cNvGrpSpPr/>
        <p:nvPr/>
      </p:nvGrpSpPr>
      <p:grpSpPr>
        <a:xfrm>
          <a:off x="0" y="0"/>
          <a:ext cx="0" cy="0"/>
          <a:chOff x="0" y="0"/>
          <a:chExt cx="0" cy="0"/>
        </a:xfrm>
      </p:grpSpPr>
      <p:sp>
        <p:nvSpPr>
          <p:cNvPr id="11" name="图片占位符 7"/>
          <p:cNvSpPr>
            <a:spLocks noGrp="1"/>
          </p:cNvSpPr>
          <p:nvPr>
            <p:ph type="pic" sz="quarter" idx="18" hasCustomPrompt="1"/>
          </p:nvPr>
        </p:nvSpPr>
        <p:spPr>
          <a:xfrm>
            <a:off x="1156953" y="1277258"/>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p>
        </p:txBody>
      </p:sp>
      <p:sp>
        <p:nvSpPr>
          <p:cNvPr id="14" name="图片占位符 7"/>
          <p:cNvSpPr>
            <a:spLocks noGrp="1"/>
          </p:cNvSpPr>
          <p:nvPr>
            <p:ph type="pic" sz="quarter" idx="19" hasCustomPrompt="1"/>
          </p:nvPr>
        </p:nvSpPr>
        <p:spPr>
          <a:xfrm>
            <a:off x="4505830" y="1277258"/>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p>
        </p:txBody>
      </p:sp>
      <p:sp>
        <p:nvSpPr>
          <p:cNvPr id="17" name="图片占位符 7"/>
          <p:cNvSpPr>
            <a:spLocks noGrp="1"/>
          </p:cNvSpPr>
          <p:nvPr>
            <p:ph type="pic" sz="quarter" idx="20" hasCustomPrompt="1"/>
          </p:nvPr>
        </p:nvSpPr>
        <p:spPr>
          <a:xfrm>
            <a:off x="7854707" y="1277257"/>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p>
        </p:txBody>
      </p:sp>
      <p:sp>
        <p:nvSpPr>
          <p:cNvPr id="23" name="内容占位符 2"/>
          <p:cNvSpPr>
            <a:spLocks noGrp="1"/>
          </p:cNvSpPr>
          <p:nvPr>
            <p:ph idx="17"/>
          </p:nvPr>
        </p:nvSpPr>
        <p:spPr>
          <a:xfrm>
            <a:off x="1124187" y="4441387"/>
            <a:ext cx="3217625"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24" name="内容占位符 2"/>
          <p:cNvSpPr>
            <a:spLocks noGrp="1"/>
          </p:cNvSpPr>
          <p:nvPr>
            <p:ph idx="21"/>
          </p:nvPr>
        </p:nvSpPr>
        <p:spPr>
          <a:xfrm>
            <a:off x="4467226" y="4441387"/>
            <a:ext cx="3219392"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25" name="内容占位符 2"/>
          <p:cNvSpPr>
            <a:spLocks noGrp="1"/>
          </p:cNvSpPr>
          <p:nvPr>
            <p:ph idx="22"/>
          </p:nvPr>
        </p:nvSpPr>
        <p:spPr>
          <a:xfrm>
            <a:off x="7812033" y="4441387"/>
            <a:ext cx="3223566"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9" name="标题 1"/>
          <p:cNvSpPr>
            <a:spLocks noGrp="1"/>
          </p:cNvSpPr>
          <p:nvPr>
            <p:ph type="title"/>
          </p:nvPr>
        </p:nvSpPr>
        <p:spPr>
          <a:xfrm>
            <a:off x="1156953" y="377895"/>
            <a:ext cx="9846102"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558A7-513C-47BE-9B6D-29FE45CBE407}" type="datetimeFigureOut">
              <a:rPr lang="zh-CN" altLang="en-US" smtClean="0"/>
              <a:t>2025/6/18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FE8B8F-0AD3-4B91-89A9-EA0C1FE9243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 Id="rId5" Type="http://schemas.openxmlformats.org/officeDocument/2006/relationships/image" Target="../media/image19.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550285" y="1703070"/>
            <a:ext cx="8375416" cy="2098040"/>
          </a:xfrm>
        </p:spPr>
        <p:txBody>
          <a:bodyPr/>
          <a:lstStyle/>
          <a:p>
            <a:r>
              <a:rPr lang="en-US" sz="4100" dirty="0">
                <a:latin typeface="Times New Roman" panose="02020603050405020304" pitchFamily="18" charset="0"/>
                <a:cs typeface="Times New Roman" panose="02020603050405020304" pitchFamily="18" charset="0"/>
              </a:rPr>
              <a:t>The Influences of Circular RNA Design Based on Computer Algorithms on the Future </a:t>
            </a:r>
            <a:endParaRPr lang="zh-CN" altLang="en-US" sz="4100" dirty="0">
              <a:latin typeface="Times New Roman" panose="02020603050405020304" pitchFamily="18" charset="0"/>
              <a:cs typeface="Times New Roman" panose="02020603050405020304" pitchFamily="18" charset="0"/>
            </a:endParaRPr>
          </a:p>
        </p:txBody>
      </p:sp>
      <p:sp>
        <p:nvSpPr>
          <p:cNvPr id="3" name="副标题 2"/>
          <p:cNvSpPr>
            <a:spLocks noGrp="1"/>
          </p:cNvSpPr>
          <p:nvPr>
            <p:ph type="subTitle" idx="1"/>
          </p:nvPr>
        </p:nvSpPr>
        <p:spPr>
          <a:xfrm>
            <a:off x="4976190" y="4167809"/>
            <a:ext cx="7159887" cy="396934"/>
          </a:xfrm>
        </p:spPr>
        <p:txBody>
          <a:bodyPr>
            <a:normAutofit fontScale="85000" lnSpcReduction="10000"/>
          </a:bodyPr>
          <a:lstStyle/>
          <a:p>
            <a:r>
              <a:rPr lang="en-US" altLang="zh-CN" dirty="0">
                <a:latin typeface="Times New Roman" panose="02020603050405020304" pitchFamily="18" charset="0"/>
                <a:cs typeface="Times New Roman" panose="02020603050405020304" pitchFamily="18" charset="0"/>
              </a:rPr>
              <a:t>Chenxi Ouyang, </a:t>
            </a:r>
            <a:r>
              <a:rPr lang="en-US" altLang="zh-CN" dirty="0" err="1">
                <a:latin typeface="Times New Roman" panose="02020603050405020304" pitchFamily="18" charset="0"/>
                <a:cs typeface="Times New Roman" panose="02020603050405020304" pitchFamily="18" charset="0"/>
              </a:rPr>
              <a:t>Chenjie</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xin</a:t>
            </a:r>
            <a:r>
              <a:rPr lang="en-US" altLang="zh-CN" dirty="0">
                <a:latin typeface="Times New Roman" panose="02020603050405020304" pitchFamily="18" charset="0"/>
                <a:cs typeface="Times New Roman" panose="02020603050405020304" pitchFamily="18" charset="0"/>
              </a:rPr>
              <a:t>, Haotian Wu, </a:t>
            </a:r>
            <a:r>
              <a:rPr lang="en-US" altLang="zh-CN" dirty="0" err="1">
                <a:latin typeface="Times New Roman" panose="02020603050405020304" pitchFamily="18" charset="0"/>
                <a:cs typeface="Times New Roman" panose="02020603050405020304" pitchFamily="18" charset="0"/>
              </a:rPr>
              <a:t>Chuanshi</a:t>
            </a:r>
            <a:r>
              <a:rPr lang="en-US" altLang="zh-CN" dirty="0">
                <a:latin typeface="Times New Roman" panose="02020603050405020304" pitchFamily="18" charset="0"/>
                <a:cs typeface="Times New Roman" panose="02020603050405020304" pitchFamily="18" charset="0"/>
              </a:rPr>
              <a:t> Xu</a:t>
            </a:r>
            <a:endParaRPr lang="zh-CN" alt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3968110" y="1384992"/>
            <a:ext cx="7825409" cy="1089529"/>
          </a:xfrm>
        </p:spPr>
        <p:txBody>
          <a:bodyPr/>
          <a:lstStyle/>
          <a:p>
            <a:r>
              <a:rPr lang="en-US" altLang="zh-CN" b="1" dirty="0" err="1">
                <a:latin typeface="Times New Roman" panose="02020603050405020304" pitchFamily="18" charset="0"/>
                <a:ea typeface="等线 Light" panose="02010600030101010101" pitchFamily="2" charset="-122"/>
                <a:cs typeface="Times New Roman" panose="02020603050405020304" pitchFamily="18" charset="0"/>
              </a:rPr>
              <a:t>CircRNAs</a:t>
            </a:r>
            <a:r>
              <a:rPr lang="en-US" altLang="zh-CN" b="1" dirty="0">
                <a:latin typeface="Times New Roman" panose="02020603050405020304" pitchFamily="18" charset="0"/>
                <a:ea typeface="等线 Light" panose="02010600030101010101" pitchFamily="2" charset="-122"/>
                <a:cs typeface="Times New Roman" panose="02020603050405020304" pitchFamily="18" charset="0"/>
              </a:rPr>
              <a:t> have unique covalently closed-loop structures, which can enhanced stability, and prolonged protein expression compared to conventional linear mRNAs.</a:t>
            </a:r>
          </a:p>
        </p:txBody>
      </p:sp>
      <p:sp>
        <p:nvSpPr>
          <p:cNvPr id="3" name="标题 2"/>
          <p:cNvSpPr>
            <a:spLocks noGrp="1"/>
          </p:cNvSpPr>
          <p:nvPr>
            <p:ph type="title"/>
          </p:nvPr>
        </p:nvSpPr>
        <p:spPr>
          <a:xfrm>
            <a:off x="374515" y="377895"/>
            <a:ext cx="10757311" cy="792000"/>
          </a:xfrm>
        </p:spPr>
        <p:txBody>
          <a:bodyPr>
            <a:normAutofit/>
          </a:bodyPr>
          <a:lstStyle/>
          <a:p>
            <a:r>
              <a:rPr lang="en-US" altLang="zh-CN" dirty="0">
                <a:latin typeface="Times New Roman" panose="02020603050405020304" pitchFamily="18" charset="0"/>
                <a:cs typeface="Times New Roman" panose="02020603050405020304" pitchFamily="18" charset="0"/>
              </a:rPr>
              <a:t>Introduction to </a:t>
            </a:r>
            <a:r>
              <a:rPr lang="en-US" altLang="zh-CN" dirty="0" err="1">
                <a:latin typeface="Times New Roman" panose="02020603050405020304" pitchFamily="18" charset="0"/>
                <a:cs typeface="Times New Roman" panose="02020603050405020304" pitchFamily="18" charset="0"/>
              </a:rPr>
              <a:t>circRNA</a:t>
            </a:r>
            <a:r>
              <a:rPr lang="en-US" altLang="zh-CN" dirty="0">
                <a:latin typeface="Times New Roman" panose="02020603050405020304" pitchFamily="18" charset="0"/>
                <a:cs typeface="Times New Roman" panose="02020603050405020304" pitchFamily="18" charset="0"/>
              </a:rPr>
              <a:t> and </a:t>
            </a:r>
            <a:r>
              <a:rPr lang="en-US" altLang="zh-CN" dirty="0" err="1">
                <a:latin typeface="Times New Roman" panose="02020603050405020304" pitchFamily="18" charset="0"/>
                <a:cs typeface="Times New Roman" panose="02020603050405020304" pitchFamily="18" charset="0"/>
              </a:rPr>
              <a:t>circdesign</a:t>
            </a:r>
            <a:endParaRPr lang="en-US" altLang="zh-CN" dirty="0">
              <a:latin typeface="Times New Roman" panose="02020603050405020304" pitchFamily="18" charset="0"/>
              <a:cs typeface="Times New Roman" panose="02020603050405020304" pitchFamily="18" charset="0"/>
            </a:endParaRPr>
          </a:p>
        </p:txBody>
      </p:sp>
      <p:sp>
        <p:nvSpPr>
          <p:cNvPr id="4" name="文本框 3">
            <a:extLst>
              <a:ext uri="{FF2B5EF4-FFF2-40B4-BE49-F238E27FC236}">
                <a16:creationId xmlns:a16="http://schemas.microsoft.com/office/drawing/2014/main" id="{DDFD5B30-F4D7-5605-58E8-259555E1BBA4}"/>
              </a:ext>
            </a:extLst>
          </p:cNvPr>
          <p:cNvSpPr txBox="1"/>
          <p:nvPr/>
        </p:nvSpPr>
        <p:spPr>
          <a:xfrm>
            <a:off x="3968110" y="2723682"/>
            <a:ext cx="7378430" cy="1569660"/>
          </a:xfrm>
          <a:prstGeom prst="rect">
            <a:avLst/>
          </a:prstGeom>
          <a:noFill/>
        </p:spPr>
        <p:txBody>
          <a:bodyPr wrap="square" rtlCol="0">
            <a:spAutoFit/>
          </a:bodyPr>
          <a:lstStyle/>
          <a:p>
            <a:r>
              <a:rPr lang="en-US" altLang="zh-CN" sz="2400" dirty="0">
                <a:latin typeface="Times New Roman" panose="02020603050405020304" pitchFamily="18" charset="0"/>
                <a:cs typeface="Times New Roman" panose="02020603050405020304" pitchFamily="18" charset="0"/>
              </a:rPr>
              <a:t>However , we still need to find a way out to achieve three critical objectives: preservation of highly efficient circularization, structural compactness of </a:t>
            </a:r>
            <a:r>
              <a:rPr lang="en-US" altLang="zh-CN" sz="2400" dirty="0" err="1">
                <a:latin typeface="Times New Roman" panose="02020603050405020304" pitchFamily="18" charset="0"/>
                <a:cs typeface="Times New Roman" panose="02020603050405020304" pitchFamily="18" charset="0"/>
              </a:rPr>
              <a:t>circRNA</a:t>
            </a:r>
            <a:r>
              <a:rPr lang="en-US" altLang="zh-CN" sz="2400" dirty="0">
                <a:latin typeface="Times New Roman" panose="02020603050405020304" pitchFamily="18" charset="0"/>
                <a:cs typeface="Times New Roman" panose="02020603050405020304" pitchFamily="18" charset="0"/>
              </a:rPr>
              <a:t> and full exploitation of IRES-mediated initiation capacity.</a:t>
            </a:r>
            <a:endParaRPr lang="zh-CN" altLang="en-US" sz="2400"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4576341C-1A52-072F-D798-C9F7AEDA6005}"/>
              </a:ext>
            </a:extLst>
          </p:cNvPr>
          <p:cNvSpPr txBox="1"/>
          <p:nvPr/>
        </p:nvSpPr>
        <p:spPr>
          <a:xfrm>
            <a:off x="3968110" y="4542503"/>
            <a:ext cx="7163716" cy="1200329"/>
          </a:xfrm>
          <a:prstGeom prst="rect">
            <a:avLst/>
          </a:prstGeom>
          <a:noFill/>
        </p:spPr>
        <p:txBody>
          <a:bodyPr wrap="square" rtlCol="0">
            <a:spAutoFit/>
          </a:bodyPr>
          <a:lstStyle/>
          <a:p>
            <a:r>
              <a:rPr lang="en-US" altLang="zh-CN" sz="2400" dirty="0" err="1">
                <a:latin typeface="Times New Roman" panose="02020603050405020304" pitchFamily="18" charset="0"/>
                <a:cs typeface="Times New Roman" panose="02020603050405020304" pitchFamily="18" charset="0"/>
              </a:rPr>
              <a:t>Circdesign</a:t>
            </a:r>
            <a:r>
              <a:rPr lang="en-US" altLang="zh-CN" sz="2400" dirty="0">
                <a:latin typeface="Times New Roman" panose="02020603050405020304" pitchFamily="18" charset="0"/>
                <a:cs typeface="Times New Roman" panose="02020603050405020304" pitchFamily="18" charset="0"/>
              </a:rPr>
              <a:t> can solve the problem of the rational design of a </a:t>
            </a:r>
            <a:r>
              <a:rPr lang="en-US" altLang="zh-CN" sz="2400" dirty="0" err="1">
                <a:latin typeface="Times New Roman" panose="02020603050405020304" pitchFamily="18" charset="0"/>
                <a:cs typeface="Times New Roman" panose="02020603050405020304" pitchFamily="18" charset="0"/>
              </a:rPr>
              <a:t>circRNA</a:t>
            </a:r>
            <a:r>
              <a:rPr lang="en-US" altLang="zh-CN" sz="2400" dirty="0">
                <a:latin typeface="Times New Roman" panose="02020603050405020304" pitchFamily="18" charset="0"/>
                <a:cs typeface="Times New Roman" panose="02020603050405020304" pitchFamily="18" charset="0"/>
              </a:rPr>
              <a:t> sequence to jointly improve its stability and protein coding potential.</a:t>
            </a:r>
            <a:endParaRPr lang="zh-CN" altLang="en-US" sz="2400" dirty="0">
              <a:latin typeface="Times New Roman" panose="02020603050405020304" pitchFamily="18" charset="0"/>
              <a:cs typeface="Times New Roman" panose="02020603050405020304" pitchFamily="18" charset="0"/>
            </a:endParaRPr>
          </a:p>
        </p:txBody>
      </p:sp>
      <p:pic>
        <p:nvPicPr>
          <p:cNvPr id="12" name="图片 11">
            <a:extLst>
              <a:ext uri="{FF2B5EF4-FFF2-40B4-BE49-F238E27FC236}">
                <a16:creationId xmlns:a16="http://schemas.microsoft.com/office/drawing/2014/main" id="{FCD91FAF-93D7-42B9-41EE-311A2142F841}"/>
              </a:ext>
            </a:extLst>
          </p:cNvPr>
          <p:cNvPicPr>
            <a:picLocks noChangeAspect="1"/>
          </p:cNvPicPr>
          <p:nvPr/>
        </p:nvPicPr>
        <p:blipFill>
          <a:blip r:embed="rId2"/>
          <a:stretch>
            <a:fillRect/>
          </a:stretch>
        </p:blipFill>
        <p:spPr>
          <a:xfrm>
            <a:off x="282632" y="1631893"/>
            <a:ext cx="3445625" cy="323027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24485" y="512445"/>
            <a:ext cx="12516485" cy="863600"/>
          </a:xfrm>
        </p:spPr>
        <p:txBody>
          <a:bodyPr>
            <a:normAutofit/>
          </a:bodyPr>
          <a:lstStyle/>
          <a:p>
            <a:r>
              <a:rPr lang="en-US" altLang="zh-CN" dirty="0">
                <a:latin typeface="Times New Roman" panose="02020603050405020304" pitchFamily="18" charset="0"/>
                <a:cs typeface="Times New Roman" panose="02020603050405020304" pitchFamily="18" charset="0"/>
              </a:rPr>
              <a:t>Challenges and Limitations</a:t>
            </a:r>
          </a:p>
        </p:txBody>
      </p:sp>
      <p:sp>
        <p:nvSpPr>
          <p:cNvPr id="8" name="文本框 7"/>
          <p:cNvSpPr txBox="1"/>
          <p:nvPr/>
        </p:nvSpPr>
        <p:spPr>
          <a:xfrm>
            <a:off x="129540" y="2513330"/>
            <a:ext cx="5193030" cy="3416320"/>
          </a:xfrm>
          <a:prstGeom prst="rect">
            <a:avLst/>
          </a:prstGeom>
          <a:noFill/>
        </p:spPr>
        <p:txBody>
          <a:bodyPr wrap="square" rtlCol="0">
            <a:spAutoFit/>
          </a:bodyPr>
          <a:lstStyle/>
          <a:p>
            <a:r>
              <a:rPr lang="en-US" altLang="zh-CN">
                <a:latin typeface="Times New Roman" panose="02020603050405020304" pitchFamily="18" charset="0"/>
                <a:cs typeface="Times New Roman" panose="02020603050405020304" pitchFamily="18" charset="0"/>
              </a:rPr>
              <a:t>O</a:t>
            </a:r>
            <a:r>
              <a:rPr lang="zh-CN" altLang="en-US">
                <a:latin typeface="Times New Roman" panose="02020603050405020304" pitchFamily="18" charset="0"/>
                <a:cs typeface="Times New Roman" panose="02020603050405020304" pitchFamily="18" charset="0"/>
              </a:rPr>
              <a:t>ne of the major limitations is that mRNA expression is influenced by several factors, including tertiary structure, codon usage bias, untranslated regions , and cellular context(Mo et al., 2025). This means that optimizing only a single part, such as the coding sequence, is insufficient for maximizing translation efficiency. Additionally, current research is focused on CDS and IRES, without considering other special regions of mRNA that influence significantly to function and stability (Xu et al., 2025). It may reduce the stability and translation efficiency of mRNA due to the ignorance of some special codon.</a:t>
            </a:r>
          </a:p>
        </p:txBody>
      </p:sp>
      <p:sp>
        <p:nvSpPr>
          <p:cNvPr id="10" name="文本框 9"/>
          <p:cNvSpPr txBox="1"/>
          <p:nvPr/>
        </p:nvSpPr>
        <p:spPr>
          <a:xfrm>
            <a:off x="572135" y="1717675"/>
            <a:ext cx="4808855" cy="400110"/>
          </a:xfrm>
          <a:prstGeom prst="rect">
            <a:avLst/>
          </a:prstGeom>
          <a:noFill/>
        </p:spPr>
        <p:txBody>
          <a:bodyPr wrap="square" rtlCol="0">
            <a:spAutoFit/>
          </a:bodyPr>
          <a:lstStyle/>
          <a:p>
            <a:r>
              <a:rPr lang="zh-CN" altLang="en-US">
                <a:latin typeface="Times New Roman" panose="02020603050405020304" pitchFamily="18" charset="0"/>
                <a:cs typeface="Times New Roman" panose="02020603050405020304" pitchFamily="18" charset="0"/>
              </a:rPr>
              <a:t> </a:t>
            </a:r>
            <a:r>
              <a:rPr lang="zh-CN" altLang="en-US" sz="2000" b="1">
                <a:latin typeface="Times New Roman" panose="02020603050405020304" pitchFamily="18" charset="0"/>
                <a:cs typeface="Times New Roman" panose="02020603050405020304" pitchFamily="18" charset="0"/>
              </a:rPr>
              <a:t>focuses on a single coding sequence (CDS)</a:t>
            </a:r>
          </a:p>
        </p:txBody>
      </p:sp>
      <p:sp>
        <p:nvSpPr>
          <p:cNvPr id="11" name="文本框 10"/>
          <p:cNvSpPr txBox="1"/>
          <p:nvPr/>
        </p:nvSpPr>
        <p:spPr>
          <a:xfrm>
            <a:off x="6729730" y="1804035"/>
            <a:ext cx="5417820" cy="398780"/>
          </a:xfrm>
          <a:prstGeom prst="rect">
            <a:avLst/>
          </a:prstGeom>
          <a:noFill/>
        </p:spPr>
        <p:txBody>
          <a:bodyPr wrap="square" rtlCol="0">
            <a:spAutoFit/>
          </a:bodyPr>
          <a:lstStyle/>
          <a:p>
            <a:r>
              <a:rPr lang="en-US" altLang="zh-CN" sz="2000" b="1">
                <a:latin typeface="Times New Roman" panose="02020603050405020304" pitchFamily="18" charset="0"/>
                <a:cs typeface="Times New Roman" panose="02020603050405020304" pitchFamily="18" charset="0"/>
              </a:rPr>
              <a:t>lack of  chemically modified nucleotides</a:t>
            </a:r>
          </a:p>
        </p:txBody>
      </p:sp>
      <p:sp>
        <p:nvSpPr>
          <p:cNvPr id="12" name="文本框 11"/>
          <p:cNvSpPr txBox="1"/>
          <p:nvPr/>
        </p:nvSpPr>
        <p:spPr>
          <a:xfrm>
            <a:off x="6562090" y="2630805"/>
            <a:ext cx="5374640" cy="3138170"/>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A</a:t>
            </a:r>
            <a:r>
              <a:rPr>
                <a:latin typeface="Times New Roman" panose="02020603050405020304" pitchFamily="18" charset="0"/>
                <a:cs typeface="Times New Roman" panose="02020603050405020304" pitchFamily="18" charset="0"/>
              </a:rPr>
              <a:t>nother critical limitation is not incorporation of modified nucleotides in current circRNA design strategies(Xu et al., 2025). Modified nucleotides such as pseudouridine or 5-methyleytidine have been shown to improve mRNA stability and translation. The ignorance of it will significantly restrict the full therapeutic and functional potential of circRNA application. If future designs can integrate modified nucleotides based on empirical evidence, the applications of circRNA in therapeutic</a:t>
            </a:r>
            <a:r>
              <a:rPr lang="en-US">
                <a:latin typeface="Times New Roman" panose="02020603050405020304" pitchFamily="18" charset="0"/>
                <a:cs typeface="Times New Roman" panose="02020603050405020304" pitchFamily="18" charset="0"/>
              </a:rPr>
              <a:t> protein expression and gene regulation could be significantly broadened.</a:t>
            </a:r>
            <a:endParaRPr lang="zh-CN" alt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2289770" y="53131"/>
            <a:ext cx="8607198" cy="792000"/>
          </a:xfrm>
        </p:spPr>
        <p:txBody>
          <a:bodyPr/>
          <a:lstStyle/>
          <a:p>
            <a:r>
              <a:rPr lang="en-US" altLang="zh-CN" dirty="0"/>
              <a:t>Conclusion</a:t>
            </a:r>
            <a:endParaRPr lang="zh-CN" altLang="en-US" dirty="0"/>
          </a:p>
        </p:txBody>
      </p:sp>
      <p:pic>
        <p:nvPicPr>
          <p:cNvPr id="3" name="图片 2">
            <a:extLst>
              <a:ext uri="{FF2B5EF4-FFF2-40B4-BE49-F238E27FC236}">
                <a16:creationId xmlns:a16="http://schemas.microsoft.com/office/drawing/2014/main" id="{BF366FE5-2F86-D72B-3AA1-11CF8152D640}"/>
              </a:ext>
            </a:extLst>
          </p:cNvPr>
          <p:cNvPicPr>
            <a:picLocks noChangeAspect="1"/>
          </p:cNvPicPr>
          <p:nvPr/>
        </p:nvPicPr>
        <p:blipFill>
          <a:blip r:embed="rId2"/>
          <a:srcRect t="1681"/>
          <a:stretch/>
        </p:blipFill>
        <p:spPr>
          <a:xfrm>
            <a:off x="314041" y="987742"/>
            <a:ext cx="5781959" cy="2397401"/>
          </a:xfrm>
          <a:prstGeom prst="rect">
            <a:avLst/>
          </a:prstGeom>
        </p:spPr>
      </p:pic>
      <p:pic>
        <p:nvPicPr>
          <p:cNvPr id="6" name="图片 5">
            <a:extLst>
              <a:ext uri="{FF2B5EF4-FFF2-40B4-BE49-F238E27FC236}">
                <a16:creationId xmlns:a16="http://schemas.microsoft.com/office/drawing/2014/main" id="{F3AF25C6-A88D-3153-7759-29B6B74E56E8}"/>
              </a:ext>
            </a:extLst>
          </p:cNvPr>
          <p:cNvPicPr>
            <a:picLocks noChangeAspect="1"/>
          </p:cNvPicPr>
          <p:nvPr/>
        </p:nvPicPr>
        <p:blipFill>
          <a:blip r:embed="rId3"/>
          <a:stretch>
            <a:fillRect/>
          </a:stretch>
        </p:blipFill>
        <p:spPr>
          <a:xfrm>
            <a:off x="3907319" y="3457056"/>
            <a:ext cx="2188681" cy="2170289"/>
          </a:xfrm>
          <a:prstGeom prst="rect">
            <a:avLst/>
          </a:prstGeom>
        </p:spPr>
      </p:pic>
      <p:pic>
        <p:nvPicPr>
          <p:cNvPr id="8" name="图片 7">
            <a:extLst>
              <a:ext uri="{FF2B5EF4-FFF2-40B4-BE49-F238E27FC236}">
                <a16:creationId xmlns:a16="http://schemas.microsoft.com/office/drawing/2014/main" id="{0A5435A4-356E-ECAB-1DEB-03A0EFCF6EA9}"/>
              </a:ext>
            </a:extLst>
          </p:cNvPr>
          <p:cNvPicPr>
            <a:picLocks noChangeAspect="1"/>
          </p:cNvPicPr>
          <p:nvPr/>
        </p:nvPicPr>
        <p:blipFill>
          <a:blip r:embed="rId4"/>
          <a:stretch>
            <a:fillRect/>
          </a:stretch>
        </p:blipFill>
        <p:spPr>
          <a:xfrm>
            <a:off x="314041" y="3457056"/>
            <a:ext cx="1995904" cy="2131642"/>
          </a:xfrm>
          <a:prstGeom prst="rect">
            <a:avLst/>
          </a:prstGeom>
        </p:spPr>
      </p:pic>
      <p:sp>
        <p:nvSpPr>
          <p:cNvPr id="13" name="文本框 12">
            <a:extLst>
              <a:ext uri="{FF2B5EF4-FFF2-40B4-BE49-F238E27FC236}">
                <a16:creationId xmlns:a16="http://schemas.microsoft.com/office/drawing/2014/main" id="{FC7DFCC2-995B-0FB2-74C4-6903ECDC6561}"/>
              </a:ext>
            </a:extLst>
          </p:cNvPr>
          <p:cNvSpPr txBox="1"/>
          <p:nvPr/>
        </p:nvSpPr>
        <p:spPr>
          <a:xfrm>
            <a:off x="2198447" y="915829"/>
            <a:ext cx="3027708" cy="369332"/>
          </a:xfrm>
          <a:prstGeom prst="rect">
            <a:avLst/>
          </a:prstGeom>
          <a:noFill/>
        </p:spPr>
        <p:txBody>
          <a:bodyPr wrap="square">
            <a:spAutoFit/>
          </a:bodyPr>
          <a:lstStyle/>
          <a:p>
            <a:r>
              <a:rPr lang="en-US" altLang="zh-CN" dirty="0"/>
              <a:t>P</a:t>
            </a:r>
            <a:r>
              <a:rPr lang="sv-SE" dirty="0"/>
              <a:t>roteinexpressionlevels</a:t>
            </a:r>
            <a:endParaRPr lang="LID4096" dirty="0"/>
          </a:p>
        </p:txBody>
      </p:sp>
      <p:sp>
        <p:nvSpPr>
          <p:cNvPr id="15" name="文本框 14">
            <a:extLst>
              <a:ext uri="{FF2B5EF4-FFF2-40B4-BE49-F238E27FC236}">
                <a16:creationId xmlns:a16="http://schemas.microsoft.com/office/drawing/2014/main" id="{E4B02AA3-3882-DE51-35D4-BDA37523722F}"/>
              </a:ext>
            </a:extLst>
          </p:cNvPr>
          <p:cNvSpPr txBox="1"/>
          <p:nvPr/>
        </p:nvSpPr>
        <p:spPr>
          <a:xfrm>
            <a:off x="314041" y="5588698"/>
            <a:ext cx="2437486" cy="646331"/>
          </a:xfrm>
          <a:prstGeom prst="rect">
            <a:avLst/>
          </a:prstGeom>
          <a:noFill/>
        </p:spPr>
        <p:txBody>
          <a:bodyPr wrap="square">
            <a:spAutoFit/>
          </a:bodyPr>
          <a:lstStyle/>
          <a:p>
            <a:r>
              <a:rPr lang="LID4096" dirty="0"/>
              <a:t>IRES </a:t>
            </a:r>
            <a:r>
              <a:rPr lang="en-US" dirty="0"/>
              <a:t>with </a:t>
            </a:r>
            <a:r>
              <a:rPr lang="LID4096" dirty="0"/>
              <a:t>the greatest structural deviation</a:t>
            </a:r>
          </a:p>
        </p:txBody>
      </p:sp>
      <p:sp>
        <p:nvSpPr>
          <p:cNvPr id="17" name="文本框 16">
            <a:extLst>
              <a:ext uri="{FF2B5EF4-FFF2-40B4-BE49-F238E27FC236}">
                <a16:creationId xmlns:a16="http://schemas.microsoft.com/office/drawing/2014/main" id="{6F535D15-3942-F0F2-737E-96980D328115}"/>
              </a:ext>
            </a:extLst>
          </p:cNvPr>
          <p:cNvSpPr txBox="1"/>
          <p:nvPr/>
        </p:nvSpPr>
        <p:spPr>
          <a:xfrm>
            <a:off x="4025347" y="5629950"/>
            <a:ext cx="2782957" cy="646331"/>
          </a:xfrm>
          <a:prstGeom prst="rect">
            <a:avLst/>
          </a:prstGeom>
          <a:noFill/>
        </p:spPr>
        <p:txBody>
          <a:bodyPr wrap="square">
            <a:spAutoFit/>
          </a:bodyPr>
          <a:lstStyle/>
          <a:p>
            <a:r>
              <a:rPr lang="LID4096" dirty="0"/>
              <a:t>IRES </a:t>
            </a:r>
            <a:r>
              <a:rPr lang="en-US" dirty="0"/>
              <a:t>with </a:t>
            </a:r>
            <a:r>
              <a:rPr lang="LID4096" dirty="0"/>
              <a:t>the </a:t>
            </a:r>
            <a:r>
              <a:rPr lang="en-US" dirty="0"/>
              <a:t>least</a:t>
            </a:r>
            <a:r>
              <a:rPr lang="LID4096" dirty="0"/>
              <a:t> structural deviation</a:t>
            </a:r>
          </a:p>
        </p:txBody>
      </p:sp>
      <p:pic>
        <p:nvPicPr>
          <p:cNvPr id="19" name="图片 18">
            <a:extLst>
              <a:ext uri="{FF2B5EF4-FFF2-40B4-BE49-F238E27FC236}">
                <a16:creationId xmlns:a16="http://schemas.microsoft.com/office/drawing/2014/main" id="{C6F41841-61F9-E5BA-54FF-83B892A84E5A}"/>
              </a:ext>
            </a:extLst>
          </p:cNvPr>
          <p:cNvPicPr>
            <a:picLocks noChangeAspect="1"/>
          </p:cNvPicPr>
          <p:nvPr/>
        </p:nvPicPr>
        <p:blipFill>
          <a:blip r:embed="rId5"/>
          <a:srcRect r="11371"/>
          <a:stretch/>
        </p:blipFill>
        <p:spPr>
          <a:xfrm>
            <a:off x="2471266" y="3648514"/>
            <a:ext cx="1274732" cy="1438275"/>
          </a:xfrm>
          <a:prstGeom prst="rect">
            <a:avLst/>
          </a:prstGeom>
        </p:spPr>
      </p:pic>
      <p:sp>
        <p:nvSpPr>
          <p:cNvPr id="21" name="文本框 20">
            <a:extLst>
              <a:ext uri="{FF2B5EF4-FFF2-40B4-BE49-F238E27FC236}">
                <a16:creationId xmlns:a16="http://schemas.microsoft.com/office/drawing/2014/main" id="{7A1ED1C6-2301-FFA6-5388-D513095A9A71}"/>
              </a:ext>
            </a:extLst>
          </p:cNvPr>
          <p:cNvSpPr txBox="1"/>
          <p:nvPr/>
        </p:nvSpPr>
        <p:spPr>
          <a:xfrm>
            <a:off x="6306009" y="4009618"/>
            <a:ext cx="4526371" cy="1477328"/>
          </a:xfrm>
          <a:prstGeom prst="rect">
            <a:avLst/>
          </a:prstGeom>
          <a:noFill/>
        </p:spPr>
        <p:txBody>
          <a:bodyPr wrap="square">
            <a:spAutoFit/>
          </a:bodyPr>
          <a:lstStyle/>
          <a:p>
            <a:r>
              <a:rPr lang="en-US" i="1" dirty="0">
                <a:latin typeface="Times New Roman" panose="02020603050405020304" pitchFamily="18" charset="0"/>
                <a:cs typeface="Times New Roman" panose="02020603050405020304" pitchFamily="18" charset="0"/>
              </a:rPr>
              <a:t>The red line indicates that the bases of the IRES structure are connected to other regions, resulting in the destruction of the IRES structure. The blue lines indicate the normal base pairing within each structure.</a:t>
            </a:r>
            <a:endParaRPr lang="LID4096" i="1" dirty="0">
              <a:latin typeface="Times New Roman" panose="02020603050405020304" pitchFamily="18" charset="0"/>
              <a:cs typeface="Times New Roman" panose="02020603050405020304" pitchFamily="18" charset="0"/>
            </a:endParaRPr>
          </a:p>
        </p:txBody>
      </p:sp>
      <p:sp>
        <p:nvSpPr>
          <p:cNvPr id="23" name="文本框 22">
            <a:extLst>
              <a:ext uri="{FF2B5EF4-FFF2-40B4-BE49-F238E27FC236}">
                <a16:creationId xmlns:a16="http://schemas.microsoft.com/office/drawing/2014/main" id="{E2D73826-D18E-37F4-7ED7-DE92971FF7BA}"/>
              </a:ext>
            </a:extLst>
          </p:cNvPr>
          <p:cNvSpPr txBox="1"/>
          <p:nvPr/>
        </p:nvSpPr>
        <p:spPr>
          <a:xfrm>
            <a:off x="6593369" y="1274503"/>
            <a:ext cx="4947322" cy="1569660"/>
          </a:xfrm>
          <a:prstGeom prst="rect">
            <a:avLst/>
          </a:prstGeom>
          <a:noFill/>
        </p:spPr>
        <p:txBody>
          <a:bodyPr wrap="square">
            <a:spAutoFit/>
          </a:bodyPr>
          <a:lstStyle/>
          <a:p>
            <a:r>
              <a:rPr lang="LID4096" sz="2400" b="1" dirty="0">
                <a:latin typeface="Times New Roman" panose="02020603050405020304" pitchFamily="18" charset="0"/>
                <a:cs typeface="Times New Roman" panose="02020603050405020304" pitchFamily="18" charset="0"/>
              </a:rPr>
              <a:t>It can be clearly seen that the smaller the IRES structural deviation of RNA, the higher the expression level of protein</a:t>
            </a:r>
            <a:r>
              <a:rPr lang="en-US" sz="2400" b="1" dirty="0">
                <a:latin typeface="Times New Roman" panose="02020603050405020304" pitchFamily="18" charset="0"/>
                <a:cs typeface="Times New Roman" panose="02020603050405020304" pitchFamily="18" charset="0"/>
              </a:rPr>
              <a:t>.</a:t>
            </a:r>
            <a:endParaRPr lang="LID4096" sz="24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B0D3CA79-A928-DC4B-6620-E1B5CDA21EB5}"/>
              </a:ext>
            </a:extLst>
          </p:cNvPr>
          <p:cNvSpPr>
            <a:spLocks noGrp="1"/>
          </p:cNvSpPr>
          <p:nvPr>
            <p:ph type="title"/>
          </p:nvPr>
        </p:nvSpPr>
        <p:spPr>
          <a:xfrm>
            <a:off x="1659904" y="2514703"/>
            <a:ext cx="8607198" cy="792000"/>
          </a:xfrm>
        </p:spPr>
        <p:txBody>
          <a:bodyPr>
            <a:noAutofit/>
          </a:bodyPr>
          <a:lstStyle/>
          <a:p>
            <a:r>
              <a:rPr lang="en-US" sz="9600" dirty="0">
                <a:latin typeface="Times New Roman" panose="02020603050405020304" pitchFamily="18" charset="0"/>
                <a:cs typeface="Times New Roman" panose="02020603050405020304" pitchFamily="18" charset="0"/>
              </a:rPr>
              <a:t>Thank you!</a:t>
            </a:r>
            <a:endParaRPr lang="LID4096" sz="9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56989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393a652d-534f-4f21-95b9-243f8e9d1df8"/>
  <p:tag name="COMMONDATA" val="eyJoZGlkIjoiYTkwOTQ4ZTNjY2FiMjUxZGQ1YjZlMDkwYTVlNDFlODIifQ=="/>
</p:tagLst>
</file>

<file path=ppt/theme/theme1.xml><?xml version="1.0" encoding="utf-8"?>
<a:theme xmlns:a="http://schemas.openxmlformats.org/drawingml/2006/main" name="Office 主题">
  <a:themeElements>
    <a:clrScheme name="science students">
      <a:dk1>
        <a:sysClr val="windowText" lastClr="000000"/>
      </a:dk1>
      <a:lt1>
        <a:sysClr val="window" lastClr="FFFFFF"/>
      </a:lt1>
      <a:dk2>
        <a:srgbClr val="44546A"/>
      </a:dk2>
      <a:lt2>
        <a:srgbClr val="FADC2B"/>
      </a:lt2>
      <a:accent1>
        <a:srgbClr val="ED1C24"/>
      </a:accent1>
      <a:accent2>
        <a:srgbClr val="3C3C3C"/>
      </a:accent2>
      <a:accent3>
        <a:srgbClr val="646464"/>
      </a:accent3>
      <a:accent4>
        <a:srgbClr val="8C8C8C"/>
      </a:accent4>
      <a:accent5>
        <a:srgbClr val="B4B4B4"/>
      </a:accent5>
      <a:accent6>
        <a:srgbClr val="9B9B9B"/>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科学项目演示文稿(宽屏)</Template>
  <TotalTime>37</TotalTime>
  <Words>399</Words>
  <Application>Microsoft Office PowerPoint</Application>
  <PresentationFormat>宽屏</PresentationFormat>
  <Paragraphs>18</Paragraphs>
  <Slides>5</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5</vt:i4>
      </vt:variant>
    </vt:vector>
  </HeadingPairs>
  <TitlesOfParts>
    <vt:vector size="11" baseType="lpstr">
      <vt:lpstr>微软雅黑</vt:lpstr>
      <vt:lpstr>Arial</vt:lpstr>
      <vt:lpstr>Calibri</vt:lpstr>
      <vt:lpstr>Calibri Light</vt:lpstr>
      <vt:lpstr>Times New Roman</vt:lpstr>
      <vt:lpstr>Office 主题</vt:lpstr>
      <vt:lpstr>The Influences of Circular RNA Design Based on Computer Algorithms on the Future </vt:lpstr>
      <vt:lpstr>Introduction to circRNA and circdesign</vt:lpstr>
      <vt:lpstr>Challenges and Limitations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川石 徐</dc:creator>
  <cp:lastModifiedBy>陈熙 欧阳</cp:lastModifiedBy>
  <cp:revision>8</cp:revision>
  <dcterms:created xsi:type="dcterms:W3CDTF">2025-05-30T15:18:00Z</dcterms:created>
  <dcterms:modified xsi:type="dcterms:W3CDTF">2025-06-18T14:31:35Z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0x0101008D8B3457135D67479991424C624CBB4704002439B9162B2E88498A324BEFF3815221</vt:lpwstr>
  </property>
  <property fmtid="{D5CDD505-2E9C-101B-9397-08002B2CF9AE}" pid="3" name="ICV">
    <vt:lpwstr>BC013EFB470C4DDA960C39F293B4C643</vt:lpwstr>
  </property>
  <property fmtid="{D5CDD505-2E9C-101B-9397-08002B2CF9AE}" pid="4" name="KSOProductBuildVer">
    <vt:lpwstr>2052-11.1.0.12173</vt:lpwstr>
  </property>
</Properties>
</file>

<file path=docProps/thumbnail.jpeg>
</file>